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91E5B-DE13-4A6A-9CBF-2BB03D034229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87E74-F302-4012-A07F-C924911BD787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(</a:t>
            </a:r>
            <a:r>
              <a:rPr lang="en-IN" dirty="0" err="1" smtClean="0"/>
              <a:t>Bish</a:t>
            </a:r>
            <a:r>
              <a:rPr lang="en-IN" dirty="0" smtClean="0"/>
              <a:t>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87E74-F302-4012-A07F-C924911BD787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      atheist- those</a:t>
            </a:r>
            <a:r>
              <a:rPr lang="en-IN" baseline="0" dirty="0" smtClean="0"/>
              <a:t> who disbelieves or lacks belief in the existence of god.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87E74-F302-4012-A07F-C924911BD787}" type="slidenum">
              <a:rPr lang="en-IN" smtClean="0"/>
              <a:pPr/>
              <a:t>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**</a:t>
            </a:r>
            <a:r>
              <a:rPr lang="en-IN" dirty="0" err="1" smtClean="0"/>
              <a:t>sneeuh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87E74-F302-4012-A07F-C924911BD787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A4AF99-89A3-49C7-A222-0CDAF2E3FDDF}" type="datetimeFigureOut">
              <a:rPr lang="en-US" smtClean="0"/>
              <a:pPr/>
              <a:t>4/4/2023</a:t>
            </a:fld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8AF5373-9858-40B0-9BE3-B0A94CEB71E9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iterarydevices.net/power/" TargetMode="External"/><Relationship Id="rId2" Type="http://schemas.openxmlformats.org/officeDocument/2006/relationships/hyperlink" Target="https://literarydevices.net/metapho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terarydevices.net/personification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iterarydevices.net/alliteration/" TargetMode="External"/><Relationship Id="rId2" Type="http://schemas.openxmlformats.org/officeDocument/2006/relationships/hyperlink" Target="https://literarydevices.net/image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terarydevices.net/figure-of-speech/" TargetMode="External"/><Relationship Id="rId5" Type="http://schemas.openxmlformats.org/officeDocument/2006/relationships/hyperlink" Target="https://literarydevices.net/irony/" TargetMode="External"/><Relationship Id="rId4" Type="http://schemas.openxmlformats.org/officeDocument/2006/relationships/hyperlink" Target="https://literarydevices.net/repetition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smtClean="0"/>
              <a:t>OZYMANDIAS</a:t>
            </a:r>
            <a:br>
              <a:rPr lang="en-IN" smtClean="0"/>
            </a:br>
            <a:r>
              <a:rPr lang="en-IN" smtClean="0"/>
              <a:t>           -P.B. SHELLEY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smtClean="0"/>
              <a:t>Prepared by,</a:t>
            </a:r>
          </a:p>
          <a:p>
            <a:r>
              <a:rPr lang="en-IN" smtClean="0"/>
              <a:t>B.Rashma  M.A., NET</a:t>
            </a:r>
          </a:p>
          <a:p>
            <a:r>
              <a:rPr lang="en-IN" smtClean="0"/>
              <a:t>Assistant Professor of English</a:t>
            </a:r>
          </a:p>
          <a:p>
            <a:r>
              <a:rPr lang="en-IN" smtClean="0"/>
              <a:t>Jamal Mohamed College</a:t>
            </a:r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rop_Screenshot_20200723-15423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798277"/>
          </a:xfrm>
        </p:spPr>
      </p:pic>
      <p:pic>
        <p:nvPicPr>
          <p:cNvPr id="5" name="Picture 4" descr="crop_Screenshot_20200723-1542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5429256" cy="3500438"/>
          </a:xfrm>
          <a:prstGeom prst="rect">
            <a:avLst/>
          </a:prstGeom>
        </p:spPr>
      </p:pic>
      <p:pic>
        <p:nvPicPr>
          <p:cNvPr id="6" name="Picture 5" descr="crop_Screenshot_20200723-1543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286124"/>
            <a:ext cx="3714744" cy="35718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rop_Screenshot_20200723-1544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rop_Screenshot_20200723-15443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214685"/>
          </a:xfrm>
        </p:spPr>
      </p:pic>
      <p:pic>
        <p:nvPicPr>
          <p:cNvPr id="5" name="Picture 4" descr="crop_Screenshot_20200723-1545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43248"/>
            <a:ext cx="9144000" cy="371475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rop_Screenshot_20200723-15453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3214686"/>
          </a:xfrm>
        </p:spPr>
      </p:pic>
      <p:pic>
        <p:nvPicPr>
          <p:cNvPr id="5" name="Picture 4" descr="crop_Screenshot_20200723-15455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14686"/>
            <a:ext cx="9144000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</p:spPr>
        <p:txBody>
          <a:bodyPr/>
          <a:lstStyle/>
          <a:p>
            <a:r>
              <a:rPr lang="en-IN" dirty="0" smtClean="0"/>
              <a:t>LITERARY DEVICES 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algn="just"/>
            <a:r>
              <a:rPr lang="en-IN" dirty="0" smtClean="0">
                <a:latin typeface="Constantia" pitchFamily="18" charset="0"/>
              </a:rPr>
              <a:t>1)    </a:t>
            </a:r>
            <a:r>
              <a:rPr lang="en-IN" b="1" dirty="0" smtClean="0">
                <a:latin typeface="Constantia" pitchFamily="18" charset="0"/>
                <a:cs typeface="Times New Roman" pitchFamily="18" charset="0"/>
                <a:hlinkClick r:id="rId2"/>
              </a:rPr>
              <a:t>Metaphor</a:t>
            </a:r>
            <a:r>
              <a:rPr lang="en-IN" b="1" dirty="0" smtClean="0">
                <a:latin typeface="Constantia" pitchFamily="18" charset="0"/>
                <a:cs typeface="Times New Roman" pitchFamily="18" charset="0"/>
              </a:rPr>
              <a:t>:</a:t>
            </a:r>
            <a:r>
              <a:rPr lang="en-IN" dirty="0" smtClean="0">
                <a:latin typeface="Constantia" pitchFamily="18" charset="0"/>
                <a:cs typeface="Times New Roman" pitchFamily="18" charset="0"/>
              </a:rPr>
              <a:t>  The statue of </a:t>
            </a:r>
            <a:r>
              <a:rPr lang="en-IN" dirty="0" err="1" smtClean="0">
                <a:latin typeface="Constantia" pitchFamily="18" charset="0"/>
                <a:cs typeface="Times New Roman" pitchFamily="18" charset="0"/>
              </a:rPr>
              <a:t>Ozymandias</a:t>
            </a:r>
            <a:r>
              <a:rPr lang="en-IN" dirty="0" smtClean="0">
                <a:latin typeface="Constantia" pitchFamily="18" charset="0"/>
                <a:cs typeface="Times New Roman" pitchFamily="18" charset="0"/>
              </a:rPr>
              <a:t> metaphorically represents </a:t>
            </a:r>
            <a:r>
              <a:rPr lang="en-IN" dirty="0" smtClean="0">
                <a:latin typeface="Constantia" pitchFamily="18" charset="0"/>
                <a:cs typeface="Times New Roman" pitchFamily="18" charset="0"/>
                <a:hlinkClick r:id="rId3"/>
              </a:rPr>
              <a:t>power</a:t>
            </a:r>
            <a:r>
              <a:rPr lang="en-IN" dirty="0" smtClean="0">
                <a:latin typeface="Constantia" pitchFamily="18" charset="0"/>
                <a:cs typeface="Times New Roman" pitchFamily="18" charset="0"/>
              </a:rPr>
              <a:t>, legacy, and command. </a:t>
            </a:r>
          </a:p>
          <a:p>
            <a:pPr algn="just">
              <a:buNone/>
            </a:pPr>
            <a:endParaRPr lang="en-IN" dirty="0" smtClean="0">
              <a:latin typeface="Constantia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Constantia" pitchFamily="18" charset="0"/>
                <a:cs typeface="Times New Roman" pitchFamily="18" charset="0"/>
              </a:rPr>
              <a:t>2)    </a:t>
            </a:r>
            <a:r>
              <a:rPr lang="en-IN" b="1" dirty="0" smtClean="0">
                <a:latin typeface="Constantia" pitchFamily="18" charset="0"/>
                <a:cs typeface="Times New Roman" pitchFamily="18" charset="0"/>
                <a:hlinkClick r:id="rId4"/>
              </a:rPr>
              <a:t>Personification</a:t>
            </a:r>
            <a:r>
              <a:rPr lang="en-IN" b="1" dirty="0" smtClean="0">
                <a:latin typeface="Constantia" pitchFamily="18" charset="0"/>
                <a:cs typeface="Times New Roman" pitchFamily="18" charset="0"/>
              </a:rPr>
              <a:t>:</a:t>
            </a:r>
            <a:r>
              <a:rPr lang="en-IN" dirty="0" smtClean="0">
                <a:latin typeface="Constantia" pitchFamily="18" charset="0"/>
                <a:cs typeface="Times New Roman" pitchFamily="18" charset="0"/>
              </a:rPr>
              <a:t> Shelley has used personification that means to use human emotions for inanimate objects. He has used </a:t>
            </a:r>
            <a:r>
              <a:rPr lang="en-IN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personification twice </a:t>
            </a:r>
            <a:r>
              <a:rPr lang="en-IN" dirty="0" smtClean="0">
                <a:latin typeface="Constantia" pitchFamily="18" charset="0"/>
                <a:cs typeface="Times New Roman" pitchFamily="18" charset="0"/>
              </a:rPr>
              <a:t>in the poem. The fifth line </a:t>
            </a:r>
            <a:r>
              <a:rPr lang="en-IN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“And wrinkled lip, and sneer of cold command,”</a:t>
            </a:r>
            <a:r>
              <a:rPr lang="en-IN" dirty="0" smtClean="0">
                <a:latin typeface="Constantia" pitchFamily="18" charset="0"/>
                <a:cs typeface="Times New Roman" pitchFamily="18" charset="0"/>
              </a:rPr>
              <a:t> refers to the broken head of the statue. However, the lifeless statue </a:t>
            </a:r>
            <a:r>
              <a:rPr lang="en-IN" dirty="0" err="1" smtClean="0">
                <a:latin typeface="Constantia" pitchFamily="18" charset="0"/>
                <a:cs typeface="Times New Roman" pitchFamily="18" charset="0"/>
              </a:rPr>
              <a:t>Ozymandias</a:t>
            </a:r>
            <a:r>
              <a:rPr lang="en-IN" dirty="0" smtClean="0">
                <a:latin typeface="Constantia" pitchFamily="18" charset="0"/>
                <a:cs typeface="Times New Roman" pitchFamily="18" charset="0"/>
              </a:rPr>
              <a:t> is referred to as a real person. The second example is in the sixth line of the poem where “</a:t>
            </a:r>
            <a:r>
              <a:rPr lang="en-IN" dirty="0" smtClean="0">
                <a:solidFill>
                  <a:srgbClr val="FF0000"/>
                </a:solidFill>
                <a:latin typeface="Constantia" pitchFamily="18" charset="0"/>
                <a:cs typeface="Times New Roman" pitchFamily="18" charset="0"/>
              </a:rPr>
              <a:t>Tell that its sculptor well those passions read” </a:t>
            </a:r>
            <a:r>
              <a:rPr lang="en-IN" dirty="0" smtClean="0">
                <a:latin typeface="Constantia" pitchFamily="18" charset="0"/>
                <a:cs typeface="Times New Roman" pitchFamily="18" charset="0"/>
              </a:rPr>
              <a:t>shows as if the statue is commanding the sculptor how to carve or express his emotions.</a:t>
            </a:r>
          </a:p>
          <a:p>
            <a:pPr algn="just"/>
            <a:endParaRPr lang="en-IN" dirty="0" smtClean="0">
              <a:latin typeface="Constantia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</p:spPr>
        <p:txBody>
          <a:bodyPr/>
          <a:lstStyle/>
          <a:p>
            <a:r>
              <a:rPr lang="en-IN" dirty="0" smtClean="0"/>
              <a:t>Cont...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r>
              <a:rPr lang="en-IN" dirty="0" smtClean="0">
                <a:latin typeface="Constantia" pitchFamily="18" charset="0"/>
                <a:cs typeface="Times New Roman" pitchFamily="18" charset="0"/>
              </a:rPr>
              <a:t>3)    </a:t>
            </a:r>
            <a:r>
              <a:rPr lang="en-IN" b="1" dirty="0" smtClean="0">
                <a:latin typeface="Constantia" pitchFamily="18" charset="0"/>
                <a:cs typeface="Times New Roman" pitchFamily="18" charset="0"/>
                <a:hlinkClick r:id="rId2"/>
              </a:rPr>
              <a:t>Imagery</a:t>
            </a:r>
            <a:r>
              <a:rPr lang="en-IN" b="1" dirty="0" smtClean="0">
                <a:latin typeface="Constantia" pitchFamily="18" charset="0"/>
                <a:cs typeface="Times New Roman" pitchFamily="18" charset="0"/>
              </a:rPr>
              <a:t>:</a:t>
            </a:r>
            <a:r>
              <a:rPr lang="en-IN" dirty="0" smtClean="0">
                <a:latin typeface="Constantia" pitchFamily="18" charset="0"/>
                <a:cs typeface="Times New Roman" pitchFamily="18" charset="0"/>
              </a:rPr>
              <a:t> Imagery is used to make the reader feel things through five senses. The poet has used images involving a sense of sights such as two vast and trunk-less legs, shattered face, wrinkled lip and desert. These images help readers visualize the status of the broken statue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dirty="0" smtClean="0"/>
              <a:t>4)    </a:t>
            </a:r>
            <a:r>
              <a:rPr lang="en-IN" b="1" dirty="0" smtClean="0">
                <a:hlinkClick r:id="rId3"/>
              </a:rPr>
              <a:t>Alliteration</a:t>
            </a:r>
            <a:r>
              <a:rPr lang="en-IN" b="1" dirty="0" smtClean="0"/>
              <a:t>:</a:t>
            </a:r>
            <a:r>
              <a:rPr lang="en-IN" dirty="0" smtClean="0"/>
              <a:t> Alliteration is the </a:t>
            </a:r>
            <a:r>
              <a:rPr lang="en-IN" dirty="0" smtClean="0">
                <a:hlinkClick r:id="rId4"/>
              </a:rPr>
              <a:t>repetition</a:t>
            </a:r>
            <a:r>
              <a:rPr lang="en-IN" dirty="0" smtClean="0"/>
              <a:t> of the same consonant sounds in the same lines of the poetry such as the use of /c/ in “cold command”, the sound of /b/ in “boundless and bear” and the sound of /l/ in “lone and level.</a:t>
            </a:r>
          </a:p>
          <a:p>
            <a:r>
              <a:rPr lang="en-IN" dirty="0" smtClean="0"/>
              <a:t>5)    </a:t>
            </a:r>
            <a:r>
              <a:rPr lang="en-IN" b="1" dirty="0" smtClean="0">
                <a:hlinkClick r:id="rId5"/>
              </a:rPr>
              <a:t>Irony</a:t>
            </a:r>
            <a:r>
              <a:rPr lang="en-IN" b="1" dirty="0" smtClean="0"/>
              <a:t>:</a:t>
            </a:r>
            <a:r>
              <a:rPr lang="en-IN" dirty="0" smtClean="0"/>
              <a:t> Irony is a </a:t>
            </a:r>
            <a:r>
              <a:rPr lang="en-IN" dirty="0" smtClean="0">
                <a:hlinkClick r:id="rId6"/>
              </a:rPr>
              <a:t>figure of speech</a:t>
            </a:r>
            <a:r>
              <a:rPr lang="en-IN" dirty="0" smtClean="0"/>
              <a:t> used to present the opposite meanings of the words. </a:t>
            </a:r>
            <a:r>
              <a:rPr lang="en-IN" dirty="0" err="1" smtClean="0"/>
              <a:t>Ozymandias’s</a:t>
            </a:r>
            <a:r>
              <a:rPr lang="en-IN" dirty="0" smtClean="0"/>
              <a:t> description presents him as a mighty, great and fierce king but in reality, there is nothing but a broken, lifeless statue.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  RHYME SCHEME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IN" b="1" dirty="0" smtClean="0"/>
              <a:t>The rhyme scheme of the poem is </a:t>
            </a:r>
          </a:p>
          <a:p>
            <a:pPr algn="ctr">
              <a:buNone/>
            </a:pPr>
            <a:r>
              <a:rPr lang="en-IN" b="1" dirty="0" smtClean="0"/>
              <a:t>  </a:t>
            </a:r>
            <a:r>
              <a:rPr lang="en-IN" sz="4800" b="1" dirty="0" err="1" smtClean="0"/>
              <a:t>ababacdcedefef</a:t>
            </a:r>
            <a:endParaRPr lang="en-IN" sz="4800" b="1" dirty="0" smtClean="0"/>
          </a:p>
          <a:p>
            <a:pPr>
              <a:buNone/>
            </a:pPr>
            <a:r>
              <a:rPr lang="en-IN" sz="4000" b="1" dirty="0" smtClean="0">
                <a:solidFill>
                  <a:schemeClr val="accent2">
                    <a:lumMod val="75000"/>
                  </a:schemeClr>
                </a:solidFill>
                <a:latin typeface="Algerian" pitchFamily="82" charset="0"/>
              </a:rPr>
              <a:t>Theme:</a:t>
            </a:r>
          </a:p>
          <a:p>
            <a:pPr>
              <a:buNone/>
            </a:pPr>
            <a:endParaRPr lang="en-IN" sz="2400" b="1" dirty="0" smtClean="0"/>
          </a:p>
          <a:p>
            <a:pPr>
              <a:buFont typeface="Wingdings" pitchFamily="2" charset="2"/>
              <a:buChar char="v"/>
            </a:pPr>
            <a:r>
              <a:rPr lang="en-IN" sz="2400" b="1" dirty="0" smtClean="0"/>
              <a:t> The Transience of Power</a:t>
            </a:r>
          </a:p>
          <a:p>
            <a:pPr>
              <a:buFont typeface="Wingdings" pitchFamily="2" charset="2"/>
              <a:buChar char="v"/>
            </a:pPr>
            <a:r>
              <a:rPr lang="en-IN" sz="2400" b="1" dirty="0" smtClean="0"/>
              <a:t>  The Power of Art</a:t>
            </a:r>
          </a:p>
          <a:p>
            <a:pPr>
              <a:buFont typeface="Wingdings" pitchFamily="2" charset="2"/>
              <a:buChar char="v"/>
            </a:pPr>
            <a:r>
              <a:rPr lang="en-IN" sz="2400" b="1" dirty="0" smtClean="0"/>
              <a:t> Man Versus Nature</a:t>
            </a:r>
          </a:p>
          <a:p>
            <a:pPr>
              <a:buNone/>
            </a:pPr>
            <a:r>
              <a:rPr lang="en-IN" sz="2400" dirty="0" smtClean="0"/>
              <a:t/>
            </a:r>
            <a:br>
              <a:rPr lang="en-IN" sz="2400" dirty="0" smtClean="0"/>
            </a:br>
            <a:endParaRPr lang="en-IN" sz="2400" b="1" dirty="0" smtClean="0"/>
          </a:p>
          <a:p>
            <a:pPr>
              <a:buFont typeface="Wingdings" pitchFamily="2" charset="2"/>
              <a:buChar char="v"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  <a:p>
            <a:pPr>
              <a:buNone/>
            </a:pPr>
            <a:endParaRPr lang="en-IN" sz="2400" b="1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-you-and-keep-learni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9144000" cy="63341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tx1"/>
                </a:solidFill>
              </a:rPr>
              <a:t>INTRODUCTION: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958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  </a:t>
            </a:r>
            <a:r>
              <a:rPr lang="en-IN" b="1" dirty="0" smtClean="0"/>
              <a:t>P.B. Shelley(1792-1822)</a:t>
            </a:r>
          </a:p>
          <a:p>
            <a:r>
              <a:rPr lang="en-IN" dirty="0" smtClean="0"/>
              <a:t> </a:t>
            </a:r>
            <a:r>
              <a:rPr lang="en-IN" sz="2800" dirty="0" smtClean="0"/>
              <a:t>Percy </a:t>
            </a:r>
            <a:r>
              <a:rPr lang="en-IN" sz="2800" dirty="0" err="1" smtClean="0"/>
              <a:t>Bysshe</a:t>
            </a:r>
            <a:r>
              <a:rPr lang="en-IN" sz="2800" dirty="0" smtClean="0"/>
              <a:t> Shelley is one of  the major English Romantic poets. </a:t>
            </a:r>
          </a:p>
          <a:p>
            <a:r>
              <a:rPr lang="en-IN" sz="2800" dirty="0" smtClean="0"/>
              <a:t>Greatest lyrical and philosophical poets  and  one of the highly regarded and influential poets of the 19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 cent..</a:t>
            </a:r>
          </a:p>
          <a:p>
            <a:r>
              <a:rPr lang="en-IN" sz="2800" dirty="0" smtClean="0"/>
              <a:t>Born: 4</a:t>
            </a:r>
            <a:r>
              <a:rPr lang="en-IN" sz="2800" baseline="30000" dirty="0" smtClean="0"/>
              <a:t>th</a:t>
            </a:r>
            <a:r>
              <a:rPr lang="en-IN" sz="2800" dirty="0" smtClean="0"/>
              <a:t>  August 1792, Horsham, United Kingdom(UK)</a:t>
            </a:r>
          </a:p>
          <a:p>
            <a:r>
              <a:rPr lang="en-IN" sz="2800" dirty="0" smtClean="0"/>
              <a:t> Literary Movement: Romanticism</a:t>
            </a:r>
          </a:p>
          <a:p>
            <a:r>
              <a:rPr lang="en-IN" sz="2800" dirty="0" smtClean="0"/>
              <a:t>Occupation: Poet, dramatist, essayist and novelist</a:t>
            </a:r>
          </a:p>
          <a:p>
            <a:endParaRPr lang="en-IN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tx1"/>
                </a:solidFill>
              </a:rPr>
              <a:t>CHILDHOOD AND EDUCATION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He was the first of seven children born to Elizabeth pilfold  Shelley and sir Timothy Shelley. (Whig parliamentarian)</a:t>
            </a:r>
          </a:p>
          <a:p>
            <a:r>
              <a:rPr lang="en-IN" dirty="0" smtClean="0"/>
              <a:t>In 1804, he attended Eton college, the boys’ boarding school. </a:t>
            </a:r>
          </a:p>
          <a:p>
            <a:r>
              <a:rPr lang="en-IN" dirty="0" smtClean="0"/>
              <a:t>In 1810, he entered the university of Oxford - unsuccessful college career.</a:t>
            </a:r>
          </a:p>
          <a:p>
            <a:r>
              <a:rPr lang="en-IN" dirty="0" smtClean="0"/>
              <a:t>Shelley and his friend Thomas Hogg had co-authored  a pamphlet titled </a:t>
            </a:r>
            <a:r>
              <a:rPr lang="en-IN" i="1" dirty="0" smtClean="0"/>
              <a:t>The Necessity of Atheism. </a:t>
            </a:r>
          </a:p>
          <a:p>
            <a:r>
              <a:rPr lang="en-IN" dirty="0" smtClean="0"/>
              <a:t>The university expelled them from the college because Shelley refused to deny authorship of a pamphlet called The Necessity of Atheism</a:t>
            </a:r>
            <a:r>
              <a:rPr lang="en-IN" smtClean="0"/>
              <a:t>. </a:t>
            </a:r>
            <a:endParaRPr lang="en-IN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famous poems of Shelley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/>
              <a:t>Shelley is best known for  classic poems such as,</a:t>
            </a:r>
          </a:p>
          <a:p>
            <a:pPr algn="ctr">
              <a:buFont typeface="Wingdings" pitchFamily="2" charset="2"/>
              <a:buChar char="v"/>
            </a:pPr>
            <a:endParaRPr lang="en-IN" dirty="0" smtClean="0"/>
          </a:p>
          <a:p>
            <a:pPr algn="ctr">
              <a:buFont typeface="Wingdings" pitchFamily="2" charset="2"/>
              <a:buChar char="v"/>
            </a:pPr>
            <a:r>
              <a:rPr lang="en-IN" dirty="0" smtClean="0"/>
              <a:t>Ozymandias</a:t>
            </a:r>
          </a:p>
          <a:p>
            <a:pPr algn="ctr">
              <a:buFont typeface="Wingdings" pitchFamily="2" charset="2"/>
              <a:buChar char="v"/>
            </a:pPr>
            <a:r>
              <a:rPr lang="en-IN" dirty="0" smtClean="0"/>
              <a:t>Ode to the West Wind</a:t>
            </a:r>
          </a:p>
          <a:p>
            <a:pPr algn="ctr">
              <a:buFont typeface="Wingdings" pitchFamily="2" charset="2"/>
              <a:buChar char="v"/>
            </a:pPr>
            <a:r>
              <a:rPr lang="en-IN" dirty="0" smtClean="0"/>
              <a:t>To a Skylark</a:t>
            </a:r>
          </a:p>
          <a:p>
            <a:pPr algn="ctr">
              <a:buFont typeface="Wingdings" pitchFamily="2" charset="2"/>
              <a:buChar char="v"/>
            </a:pPr>
            <a:r>
              <a:rPr lang="en-IN" dirty="0" smtClean="0"/>
              <a:t>The Cloud</a:t>
            </a:r>
          </a:p>
          <a:p>
            <a:pPr algn="ctr">
              <a:buFont typeface="Wingdings" pitchFamily="2" charset="2"/>
              <a:buChar char="v"/>
            </a:pPr>
            <a:r>
              <a:rPr lang="en-IN" dirty="0" smtClean="0"/>
              <a:t>The Masque of Anarchy.</a:t>
            </a:r>
          </a:p>
          <a:p>
            <a:pPr>
              <a:buFont typeface="Wingdings" pitchFamily="2" charset="2"/>
              <a:buChar char="v"/>
            </a:pPr>
            <a:r>
              <a:rPr lang="en-IN" dirty="0" smtClean="0"/>
              <a:t>Died : </a:t>
            </a:r>
          </a:p>
          <a:p>
            <a:pPr>
              <a:buNone/>
            </a:pPr>
            <a:r>
              <a:rPr lang="en-IN" dirty="0" smtClean="0"/>
              <a:t>		 1792 (aged 29) Gulf of la </a:t>
            </a:r>
            <a:r>
              <a:rPr lang="en-IN" dirty="0" err="1" smtClean="0"/>
              <a:t>spezia</a:t>
            </a:r>
            <a:r>
              <a:rPr lang="en-IN" dirty="0" smtClean="0"/>
              <a:t> , kingdom of</a:t>
            </a:r>
          </a:p>
          <a:p>
            <a:pPr>
              <a:buNone/>
            </a:pPr>
            <a:r>
              <a:rPr lang="en-IN" dirty="0" smtClean="0"/>
              <a:t> Sardinia (Italy)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Writing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Shelley’s poetry reflects:</a:t>
            </a:r>
          </a:p>
          <a:p>
            <a:r>
              <a:rPr lang="en-IN" dirty="0" smtClean="0"/>
              <a:t>Passion </a:t>
            </a:r>
          </a:p>
          <a:p>
            <a:r>
              <a:rPr lang="en-IN" dirty="0" smtClean="0"/>
              <a:t>Beauty</a:t>
            </a:r>
          </a:p>
          <a:p>
            <a:r>
              <a:rPr lang="en-IN" dirty="0" smtClean="0"/>
              <a:t>Imagination</a:t>
            </a:r>
          </a:p>
          <a:p>
            <a:r>
              <a:rPr lang="en-IN" dirty="0" smtClean="0"/>
              <a:t>Love</a:t>
            </a:r>
          </a:p>
          <a:p>
            <a:r>
              <a:rPr lang="en-IN" dirty="0" smtClean="0"/>
              <a:t>Creativity</a:t>
            </a:r>
          </a:p>
          <a:p>
            <a:r>
              <a:rPr lang="en-IN" dirty="0" smtClean="0"/>
              <a:t>Political Liberty</a:t>
            </a:r>
          </a:p>
          <a:p>
            <a:r>
              <a:rPr lang="en-IN" dirty="0" smtClean="0"/>
              <a:t>Nature </a:t>
            </a:r>
          </a:p>
          <a:p>
            <a:r>
              <a:rPr lang="en-IN" dirty="0" smtClean="0"/>
              <a:t>       He strongly believed in realization of human happiness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Who is ozymandias???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Ozymandias was an ancient Egyptian King, otherwise known as </a:t>
            </a:r>
            <a:r>
              <a:rPr lang="en-IN" dirty="0" err="1" smtClean="0"/>
              <a:t>Rameses</a:t>
            </a:r>
            <a:r>
              <a:rPr lang="en-IN" dirty="0" smtClean="0"/>
              <a:t> II of Egypt.</a:t>
            </a:r>
          </a:p>
          <a:p>
            <a:r>
              <a:rPr lang="en-IN" dirty="0" smtClean="0"/>
              <a:t>A powerful thirteenth-century BC Egyptian King.</a:t>
            </a:r>
          </a:p>
          <a:p>
            <a:r>
              <a:rPr lang="en-IN" dirty="0" smtClean="0"/>
              <a:t>Ozymandias means:</a:t>
            </a:r>
          </a:p>
          <a:p>
            <a:pPr>
              <a:buNone/>
            </a:pPr>
            <a:r>
              <a:rPr lang="en-IN" dirty="0" smtClean="0"/>
              <a:t>    * a tyrant</a:t>
            </a:r>
          </a:p>
          <a:p>
            <a:pPr>
              <a:buNone/>
            </a:pPr>
            <a:r>
              <a:rPr lang="en-IN" dirty="0" smtClean="0"/>
              <a:t>    * a dictator</a:t>
            </a:r>
          </a:p>
          <a:p>
            <a:pPr>
              <a:buNone/>
            </a:pPr>
            <a:r>
              <a:rPr lang="en-IN" dirty="0" smtClean="0"/>
              <a:t>    *someone or something  </a:t>
            </a:r>
          </a:p>
          <a:p>
            <a:pPr>
              <a:buNone/>
            </a:pPr>
            <a:r>
              <a:rPr lang="en-IN" dirty="0" smtClean="0"/>
              <a:t>     of immense size</a:t>
            </a:r>
          </a:p>
          <a:p>
            <a:pPr>
              <a:buNone/>
            </a:pPr>
            <a:r>
              <a:rPr lang="en-IN" dirty="0" smtClean="0"/>
              <a:t>	*   a Colossus</a:t>
            </a:r>
          </a:p>
          <a:p>
            <a:endParaRPr lang="en-IN" dirty="0"/>
          </a:p>
        </p:txBody>
      </p:sp>
      <p:pic>
        <p:nvPicPr>
          <p:cNvPr id="4" name="Picture 3" descr="2355014._UY322_SS322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00438"/>
            <a:ext cx="4143404" cy="313848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 descr="3e665c806dc970ff01e7d91800f21fd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24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endParaRPr lang="en-IN" dirty="0" smtClean="0"/>
          </a:p>
          <a:p>
            <a:endParaRPr lang="en-IN" dirty="0"/>
          </a:p>
        </p:txBody>
      </p:sp>
      <p:pic>
        <p:nvPicPr>
          <p:cNvPr id="6" name="Picture 5" descr="crop_Screenshot_20200723-1539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57562"/>
          </a:xfrm>
          <a:prstGeom prst="rect">
            <a:avLst/>
          </a:prstGeom>
        </p:spPr>
      </p:pic>
      <p:pic>
        <p:nvPicPr>
          <p:cNvPr id="7" name="Picture 6" descr="crop_Screenshot_20200723-1539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rop_Screenshot_20200723-15395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3428999"/>
          </a:xfrm>
        </p:spPr>
      </p:pic>
      <p:pic>
        <p:nvPicPr>
          <p:cNvPr id="7" name="Picture 6" descr="crop_Screenshot_20200723-1541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</TotalTime>
  <Words>329</Words>
  <Application>Microsoft Office PowerPoint</Application>
  <PresentationFormat>On-screen Show (4:3)</PresentationFormat>
  <Paragraphs>72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Flow</vt:lpstr>
      <vt:lpstr>OZYMANDIAS            -P.B. SHELLEY</vt:lpstr>
      <vt:lpstr>INTRODUCTION:</vt:lpstr>
      <vt:lpstr>CHILDHOOD AND EDUCATION</vt:lpstr>
      <vt:lpstr>famous poems of Shelley </vt:lpstr>
      <vt:lpstr>Writing Style</vt:lpstr>
      <vt:lpstr>Who is ozymandias???</vt:lpstr>
      <vt:lpstr>Slide 7</vt:lpstr>
      <vt:lpstr>Slide 8</vt:lpstr>
      <vt:lpstr>Slide 9</vt:lpstr>
      <vt:lpstr>Slide 10</vt:lpstr>
      <vt:lpstr>Slide 11</vt:lpstr>
      <vt:lpstr>Slide 12</vt:lpstr>
      <vt:lpstr>Slide 13</vt:lpstr>
      <vt:lpstr>LITERARY DEVICES :</vt:lpstr>
      <vt:lpstr>Cont...</vt:lpstr>
      <vt:lpstr>   RHYME SCHEME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OZYMANDIAS           -P.B. Shelley</dc:title>
  <dc:creator>ACER</dc:creator>
  <cp:lastModifiedBy>ACER</cp:lastModifiedBy>
  <cp:revision>55</cp:revision>
  <dcterms:created xsi:type="dcterms:W3CDTF">2020-07-23T11:13:52Z</dcterms:created>
  <dcterms:modified xsi:type="dcterms:W3CDTF">2023-04-04T12:01:24Z</dcterms:modified>
</cp:coreProperties>
</file>